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Alexandria Semi Bold" panose="020B0604020202020204" charset="-78"/>
      <p:regular r:id="rId11"/>
    </p:embeddedFont>
    <p:embeddedFont>
      <p:font typeface="Sora Light"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10"/>
  </p:normalViewPr>
  <p:slideViewPr>
    <p:cSldViewPr snapToGrid="0" snapToObjects="1">
      <p:cViewPr varScale="1">
        <p:scale>
          <a:sx n="65" d="100"/>
          <a:sy n="65" d="100"/>
        </p:scale>
        <p:origin x="85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467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472089"/>
            <a:ext cx="7627382" cy="2950726"/>
          </a:xfrm>
          <a:prstGeom prst="rect">
            <a:avLst/>
          </a:prstGeom>
          <a:noFill/>
          <a:ln/>
        </p:spPr>
        <p:txBody>
          <a:bodyPr wrap="square" lIns="0" tIns="0" rIns="0" bIns="0" rtlCol="0" anchor="t"/>
          <a:lstStyle/>
          <a:p>
            <a:pPr marL="0" indent="0">
              <a:lnSpc>
                <a:spcPts val="7700"/>
              </a:lnSpc>
              <a:buNone/>
            </a:pPr>
            <a:r>
              <a:rPr lang="en-US" sz="6150" dirty="0">
                <a:solidFill>
                  <a:srgbClr val="1F1E1E"/>
                </a:solidFill>
                <a:latin typeface="Alexandria Semi Bold" pitchFamily="34" charset="0"/>
                <a:ea typeface="Alexandria Semi Bold" pitchFamily="34" charset="-122"/>
                <a:cs typeface="Alexandria Semi Bold" pitchFamily="34" charset="-120"/>
              </a:rPr>
              <a:t>My Journey as a Content Writer Intern</a:t>
            </a:r>
            <a:endParaRPr lang="en-US" sz="6150" dirty="0"/>
          </a:p>
        </p:txBody>
      </p:sp>
      <p:sp>
        <p:nvSpPr>
          <p:cNvPr id="4" name="Text 1"/>
          <p:cNvSpPr/>
          <p:nvPr/>
        </p:nvSpPr>
        <p:spPr>
          <a:xfrm>
            <a:off x="758309" y="4747736"/>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As a content writer intern, I've had the opportunity to embark on an exciting journey, learning and growing every step of the way. From writing engaging articles to collaborating with talented team members, this experience has been invaluable.</a:t>
            </a:r>
            <a:endParaRPr lang="en-US" sz="1700" dirty="0"/>
          </a:p>
        </p:txBody>
      </p:sp>
      <p:sp>
        <p:nvSpPr>
          <p:cNvPr id="5" name="Shape 2"/>
          <p:cNvSpPr/>
          <p:nvPr/>
        </p:nvSpPr>
        <p:spPr>
          <a:xfrm>
            <a:off x="758309" y="6394490"/>
            <a:ext cx="346591" cy="346591"/>
          </a:xfrm>
          <a:prstGeom prst="roundRect">
            <a:avLst>
              <a:gd name="adj" fmla="val 26380043"/>
            </a:avLst>
          </a:prstGeom>
          <a:noFill/>
          <a:ln w="7620">
            <a:solidFill>
              <a:srgbClr val="FFFFFF"/>
            </a:solidFill>
            <a:prstDash val="solid"/>
          </a:ln>
        </p:spPr>
      </p:sp>
      <p:sp>
        <p:nvSpPr>
          <p:cNvPr id="7" name="Text 3"/>
          <p:cNvSpPr/>
          <p:nvPr/>
        </p:nvSpPr>
        <p:spPr>
          <a:xfrm>
            <a:off x="758309" y="6400399"/>
            <a:ext cx="3013472" cy="379214"/>
          </a:xfrm>
          <a:prstGeom prst="rect">
            <a:avLst/>
          </a:prstGeom>
          <a:noFill/>
          <a:ln/>
        </p:spPr>
        <p:txBody>
          <a:bodyPr wrap="none" lIns="0" tIns="0" rIns="0" bIns="0" rtlCol="0" anchor="t"/>
          <a:lstStyle/>
          <a:p>
            <a:pPr marL="0" indent="0" algn="l">
              <a:lnSpc>
                <a:spcPts val="2950"/>
              </a:lnSpc>
              <a:buNone/>
            </a:pPr>
            <a:r>
              <a:rPr lang="en-US" sz="2100" b="1" dirty="0">
                <a:solidFill>
                  <a:srgbClr val="3B3535"/>
                </a:solidFill>
                <a:latin typeface="Sora Bold" pitchFamily="34" charset="0"/>
                <a:ea typeface="Sora Bold" pitchFamily="34" charset="-122"/>
                <a:cs typeface="Sora Bold" pitchFamily="34" charset="-120"/>
              </a:rPr>
              <a:t>by MANINDER SINGH</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361361"/>
            <a:ext cx="7627382" cy="1425416"/>
          </a:xfrm>
          <a:prstGeom prst="rect">
            <a:avLst/>
          </a:prstGeom>
          <a:noFill/>
          <a:ln/>
        </p:spPr>
        <p:txBody>
          <a:bodyPr wrap="squar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Learning about AI Integration</a:t>
            </a:r>
            <a:endParaRPr lang="en-US" sz="4450" dirty="0"/>
          </a:p>
        </p:txBody>
      </p:sp>
      <p:sp>
        <p:nvSpPr>
          <p:cNvPr id="4" name="Shape 1"/>
          <p:cNvSpPr/>
          <p:nvPr/>
        </p:nvSpPr>
        <p:spPr>
          <a:xfrm>
            <a:off x="758309" y="3355419"/>
            <a:ext cx="487442" cy="487442"/>
          </a:xfrm>
          <a:prstGeom prst="roundRect">
            <a:avLst>
              <a:gd name="adj" fmla="val 18669"/>
            </a:avLst>
          </a:prstGeom>
          <a:solidFill>
            <a:srgbClr val="D5DCF6"/>
          </a:solidFill>
          <a:ln w="7620">
            <a:solidFill>
              <a:srgbClr val="BBC2DC"/>
            </a:solidFill>
            <a:prstDash val="solid"/>
          </a:ln>
        </p:spPr>
      </p:sp>
      <p:sp>
        <p:nvSpPr>
          <p:cNvPr id="5" name="Text 2"/>
          <p:cNvSpPr/>
          <p:nvPr/>
        </p:nvSpPr>
        <p:spPr>
          <a:xfrm>
            <a:off x="934760" y="3428048"/>
            <a:ext cx="134422" cy="342067"/>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1</a:t>
            </a:r>
            <a:endParaRPr lang="en-US" sz="2650" dirty="0"/>
          </a:p>
        </p:txBody>
      </p:sp>
      <p:sp>
        <p:nvSpPr>
          <p:cNvPr id="6" name="Text 3"/>
          <p:cNvSpPr/>
          <p:nvPr/>
        </p:nvSpPr>
        <p:spPr>
          <a:xfrm>
            <a:off x="1462326" y="3355419"/>
            <a:ext cx="2850713" cy="356235"/>
          </a:xfrm>
          <a:prstGeom prst="rect">
            <a:avLst/>
          </a:prstGeom>
          <a:noFill/>
          <a:ln/>
        </p:spPr>
        <p:txBody>
          <a:bodyPr wrap="none" lIns="0" tIns="0" rIns="0" bIns="0" rtlCol="0" anchor="t"/>
          <a:lstStyle/>
          <a:p>
            <a:pPr marL="0" indent="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Embracing AI Tools</a:t>
            </a:r>
            <a:endParaRPr lang="en-US" sz="2200" dirty="0"/>
          </a:p>
        </p:txBody>
      </p:sp>
      <p:sp>
        <p:nvSpPr>
          <p:cNvPr id="7" name="Text 4"/>
          <p:cNvSpPr/>
          <p:nvPr/>
        </p:nvSpPr>
        <p:spPr>
          <a:xfrm>
            <a:off x="1462326" y="3841552"/>
            <a:ext cx="3001447" cy="138684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I've discovered how AI can streamline content creation and improve efficiency.</a:t>
            </a:r>
            <a:endParaRPr lang="en-US" sz="1700" dirty="0"/>
          </a:p>
        </p:txBody>
      </p:sp>
      <p:sp>
        <p:nvSpPr>
          <p:cNvPr id="8" name="Shape 5"/>
          <p:cNvSpPr/>
          <p:nvPr/>
        </p:nvSpPr>
        <p:spPr>
          <a:xfrm>
            <a:off x="4680347" y="3355419"/>
            <a:ext cx="487442" cy="487442"/>
          </a:xfrm>
          <a:prstGeom prst="roundRect">
            <a:avLst>
              <a:gd name="adj" fmla="val 18669"/>
            </a:avLst>
          </a:prstGeom>
          <a:solidFill>
            <a:srgbClr val="D5DCF6"/>
          </a:solidFill>
          <a:ln w="7620">
            <a:solidFill>
              <a:srgbClr val="BBC2DC"/>
            </a:solidFill>
            <a:prstDash val="solid"/>
          </a:ln>
        </p:spPr>
      </p:sp>
      <p:sp>
        <p:nvSpPr>
          <p:cNvPr id="9" name="Text 6"/>
          <p:cNvSpPr/>
          <p:nvPr/>
        </p:nvSpPr>
        <p:spPr>
          <a:xfrm>
            <a:off x="4821912" y="3428048"/>
            <a:ext cx="204192" cy="342067"/>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2</a:t>
            </a:r>
            <a:endParaRPr lang="en-US" sz="2650" dirty="0"/>
          </a:p>
        </p:txBody>
      </p:sp>
      <p:sp>
        <p:nvSpPr>
          <p:cNvPr id="10" name="Text 7"/>
          <p:cNvSpPr/>
          <p:nvPr/>
        </p:nvSpPr>
        <p:spPr>
          <a:xfrm>
            <a:off x="5384363" y="3355419"/>
            <a:ext cx="2850713" cy="356235"/>
          </a:xfrm>
          <a:prstGeom prst="rect">
            <a:avLst/>
          </a:prstGeom>
          <a:noFill/>
          <a:ln/>
        </p:spPr>
        <p:txBody>
          <a:bodyPr wrap="none" lIns="0" tIns="0" rIns="0" bIns="0" rtlCol="0" anchor="t"/>
          <a:lstStyle/>
          <a:p>
            <a:pPr marL="0" indent="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Enhancing Writing</a:t>
            </a:r>
            <a:endParaRPr lang="en-US" sz="2200" dirty="0"/>
          </a:p>
        </p:txBody>
      </p:sp>
      <p:sp>
        <p:nvSpPr>
          <p:cNvPr id="11" name="Text 8"/>
          <p:cNvSpPr/>
          <p:nvPr/>
        </p:nvSpPr>
        <p:spPr>
          <a:xfrm>
            <a:off x="5384363" y="3841552"/>
            <a:ext cx="3001447" cy="138684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AI-powered tools help me generate ideas, refine content, and ensure high-quality output.</a:t>
            </a:r>
            <a:endParaRPr lang="en-US" sz="1700" dirty="0"/>
          </a:p>
        </p:txBody>
      </p:sp>
      <p:sp>
        <p:nvSpPr>
          <p:cNvPr id="12" name="Shape 9"/>
          <p:cNvSpPr/>
          <p:nvPr/>
        </p:nvSpPr>
        <p:spPr>
          <a:xfrm>
            <a:off x="758309" y="5688687"/>
            <a:ext cx="487442" cy="487442"/>
          </a:xfrm>
          <a:prstGeom prst="roundRect">
            <a:avLst>
              <a:gd name="adj" fmla="val 18669"/>
            </a:avLst>
          </a:prstGeom>
          <a:solidFill>
            <a:srgbClr val="D5DCF6"/>
          </a:solidFill>
          <a:ln w="7620">
            <a:solidFill>
              <a:srgbClr val="BBC2DC"/>
            </a:solidFill>
            <a:prstDash val="solid"/>
          </a:ln>
        </p:spPr>
      </p:sp>
      <p:sp>
        <p:nvSpPr>
          <p:cNvPr id="13" name="Text 10"/>
          <p:cNvSpPr/>
          <p:nvPr/>
        </p:nvSpPr>
        <p:spPr>
          <a:xfrm>
            <a:off x="899755" y="5761315"/>
            <a:ext cx="204549" cy="342067"/>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3</a:t>
            </a:r>
            <a:endParaRPr lang="en-US" sz="2650" dirty="0"/>
          </a:p>
        </p:txBody>
      </p:sp>
      <p:sp>
        <p:nvSpPr>
          <p:cNvPr id="14" name="Text 11"/>
          <p:cNvSpPr/>
          <p:nvPr/>
        </p:nvSpPr>
        <p:spPr>
          <a:xfrm>
            <a:off x="1462326" y="5688687"/>
            <a:ext cx="3135749" cy="356235"/>
          </a:xfrm>
          <a:prstGeom prst="rect">
            <a:avLst/>
          </a:prstGeom>
          <a:noFill/>
          <a:ln/>
        </p:spPr>
        <p:txBody>
          <a:bodyPr wrap="none" lIns="0" tIns="0" rIns="0" bIns="0" rtlCol="0" anchor="t"/>
          <a:lstStyle/>
          <a:p>
            <a:pPr marL="0" indent="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Boosting Productivity</a:t>
            </a:r>
            <a:endParaRPr lang="en-US" sz="2200" dirty="0"/>
          </a:p>
        </p:txBody>
      </p:sp>
      <p:sp>
        <p:nvSpPr>
          <p:cNvPr id="15" name="Text 12"/>
          <p:cNvSpPr/>
          <p:nvPr/>
        </p:nvSpPr>
        <p:spPr>
          <a:xfrm>
            <a:off x="1462326" y="6174819"/>
            <a:ext cx="6923365" cy="69342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Integrating AI into my workflow has accelerated my content production process.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2583775"/>
            <a:ext cx="10926008"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Improving Work Speed and Efficiency</a:t>
            </a:r>
            <a:endParaRPr lang="en-US" sz="4450" dirty="0"/>
          </a:p>
        </p:txBody>
      </p:sp>
      <p:sp>
        <p:nvSpPr>
          <p:cNvPr id="3" name="Text 1"/>
          <p:cNvSpPr/>
          <p:nvPr/>
        </p:nvSpPr>
        <p:spPr>
          <a:xfrm>
            <a:off x="758309" y="3837980"/>
            <a:ext cx="2850713" cy="356235"/>
          </a:xfrm>
          <a:prstGeom prst="rect">
            <a:avLst/>
          </a:prstGeom>
          <a:noFill/>
          <a:ln/>
        </p:spPr>
        <p:txBody>
          <a:bodyPr wrap="none" lIns="0" tIns="0" rIns="0" bIns="0" rtlCol="0" anchor="t"/>
          <a:lstStyle/>
          <a:p>
            <a:pPr marL="0" indent="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Time Management</a:t>
            </a:r>
            <a:endParaRPr lang="en-US" sz="2200" dirty="0"/>
          </a:p>
        </p:txBody>
      </p:sp>
      <p:sp>
        <p:nvSpPr>
          <p:cNvPr id="4" name="Text 2"/>
          <p:cNvSpPr/>
          <p:nvPr/>
        </p:nvSpPr>
        <p:spPr>
          <a:xfrm>
            <a:off x="758309" y="4410789"/>
            <a:ext cx="4018359" cy="104013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I've learned effective strategies to prioritize tasks, minimize distractions, and maximize my time.</a:t>
            </a:r>
            <a:endParaRPr lang="en-US" sz="1700" dirty="0"/>
          </a:p>
        </p:txBody>
      </p:sp>
      <p:sp>
        <p:nvSpPr>
          <p:cNvPr id="5" name="Text 3"/>
          <p:cNvSpPr/>
          <p:nvPr/>
        </p:nvSpPr>
        <p:spPr>
          <a:xfrm>
            <a:off x="5312926" y="3837980"/>
            <a:ext cx="3406497" cy="356235"/>
          </a:xfrm>
          <a:prstGeom prst="rect">
            <a:avLst/>
          </a:prstGeom>
          <a:noFill/>
          <a:ln/>
        </p:spPr>
        <p:txBody>
          <a:bodyPr wrap="none" lIns="0" tIns="0" rIns="0" bIns="0" rtlCol="0" anchor="t"/>
          <a:lstStyle/>
          <a:p>
            <a:pPr marL="0" indent="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Workflow Optimization</a:t>
            </a:r>
            <a:endParaRPr lang="en-US" sz="2200" dirty="0"/>
          </a:p>
        </p:txBody>
      </p:sp>
      <p:sp>
        <p:nvSpPr>
          <p:cNvPr id="6" name="Text 4"/>
          <p:cNvSpPr/>
          <p:nvPr/>
        </p:nvSpPr>
        <p:spPr>
          <a:xfrm>
            <a:off x="5312926" y="4410789"/>
            <a:ext cx="4018359" cy="104013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Streamlining my processes has allowed me to deliver high-quality content at a faster pace.</a:t>
            </a:r>
            <a:endParaRPr lang="en-US" sz="1700" dirty="0"/>
          </a:p>
        </p:txBody>
      </p:sp>
      <p:sp>
        <p:nvSpPr>
          <p:cNvPr id="7" name="Text 5"/>
          <p:cNvSpPr/>
          <p:nvPr/>
        </p:nvSpPr>
        <p:spPr>
          <a:xfrm>
            <a:off x="9867543" y="3837980"/>
            <a:ext cx="2850713" cy="356235"/>
          </a:xfrm>
          <a:prstGeom prst="rect">
            <a:avLst/>
          </a:prstGeom>
          <a:noFill/>
          <a:ln/>
        </p:spPr>
        <p:txBody>
          <a:bodyPr wrap="none" lIns="0" tIns="0" rIns="0" bIns="0" rtlCol="0" anchor="t"/>
          <a:lstStyle/>
          <a:p>
            <a:pPr marL="0" indent="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Collaboration Tools</a:t>
            </a:r>
            <a:endParaRPr lang="en-US" sz="2200" dirty="0"/>
          </a:p>
        </p:txBody>
      </p:sp>
      <p:sp>
        <p:nvSpPr>
          <p:cNvPr id="8" name="Text 6"/>
          <p:cNvSpPr/>
          <p:nvPr/>
        </p:nvSpPr>
        <p:spPr>
          <a:xfrm>
            <a:off x="9867543" y="4410789"/>
            <a:ext cx="4018359" cy="104013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Utilizing AI Tools and communication tools has enhanced my efficiency and teamwork.</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988219"/>
            <a:ext cx="5947648"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Exploring New Skills</a:t>
            </a:r>
            <a:endParaRPr lang="en-US" sz="4450" dirty="0"/>
          </a:p>
        </p:txBody>
      </p:sp>
      <p:sp>
        <p:nvSpPr>
          <p:cNvPr id="4" name="Shape 1"/>
          <p:cNvSpPr/>
          <p:nvPr/>
        </p:nvSpPr>
        <p:spPr>
          <a:xfrm>
            <a:off x="6244709" y="2025848"/>
            <a:ext cx="3705463" cy="2677597"/>
          </a:xfrm>
          <a:prstGeom prst="roundRect">
            <a:avLst>
              <a:gd name="adj" fmla="val 3399"/>
            </a:avLst>
          </a:prstGeom>
          <a:solidFill>
            <a:srgbClr val="D5DCF6"/>
          </a:solidFill>
          <a:ln w="7620">
            <a:solidFill>
              <a:srgbClr val="BBC2DC"/>
            </a:solidFill>
            <a:prstDash val="solid"/>
          </a:ln>
        </p:spPr>
      </p:sp>
      <p:sp>
        <p:nvSpPr>
          <p:cNvPr id="5" name="Text 2"/>
          <p:cNvSpPr/>
          <p:nvPr/>
        </p:nvSpPr>
        <p:spPr>
          <a:xfrm>
            <a:off x="6468904" y="2250043"/>
            <a:ext cx="2850713" cy="356235"/>
          </a:xfrm>
          <a:prstGeom prst="rect">
            <a:avLst/>
          </a:prstGeom>
          <a:noFill/>
          <a:ln/>
        </p:spPr>
        <p:txBody>
          <a:bodyPr wrap="none" lIns="0" tIns="0" rIns="0" bIns="0" rtlCol="0" anchor="t"/>
          <a:lstStyle/>
          <a:p>
            <a:pPr marL="0" indent="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Content Curation</a:t>
            </a:r>
            <a:endParaRPr lang="en-US" sz="2200" dirty="0"/>
          </a:p>
        </p:txBody>
      </p:sp>
      <p:sp>
        <p:nvSpPr>
          <p:cNvPr id="6" name="Text 3"/>
          <p:cNvSpPr/>
          <p:nvPr/>
        </p:nvSpPr>
        <p:spPr>
          <a:xfrm>
            <a:off x="6468904" y="2736175"/>
            <a:ext cx="3257074" cy="138684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I've expanded my skills in researching, curating, and synthesizing relevant information for my content.</a:t>
            </a:r>
            <a:endParaRPr lang="en-US" sz="1700" dirty="0"/>
          </a:p>
        </p:txBody>
      </p:sp>
      <p:sp>
        <p:nvSpPr>
          <p:cNvPr id="7" name="Shape 4"/>
          <p:cNvSpPr/>
          <p:nvPr/>
        </p:nvSpPr>
        <p:spPr>
          <a:xfrm>
            <a:off x="10166747" y="2025848"/>
            <a:ext cx="3705463" cy="2677597"/>
          </a:xfrm>
          <a:prstGeom prst="roundRect">
            <a:avLst>
              <a:gd name="adj" fmla="val 3399"/>
            </a:avLst>
          </a:prstGeom>
          <a:solidFill>
            <a:srgbClr val="D5DCF6"/>
          </a:solidFill>
          <a:ln w="7620">
            <a:solidFill>
              <a:srgbClr val="BBC2DC"/>
            </a:solidFill>
            <a:prstDash val="solid"/>
          </a:ln>
        </p:spPr>
      </p:sp>
      <p:sp>
        <p:nvSpPr>
          <p:cNvPr id="8" name="Text 5"/>
          <p:cNvSpPr/>
          <p:nvPr/>
        </p:nvSpPr>
        <p:spPr>
          <a:xfrm>
            <a:off x="10390942" y="2250043"/>
            <a:ext cx="3257074" cy="712470"/>
          </a:xfrm>
          <a:prstGeom prst="rect">
            <a:avLst/>
          </a:prstGeom>
          <a:noFill/>
          <a:ln/>
        </p:spPr>
        <p:txBody>
          <a:bodyPr wrap="square" lIns="0" tIns="0" rIns="0" bIns="0" rtlCol="0" anchor="t"/>
          <a:lstStyle/>
          <a:p>
            <a:pPr marL="0" indent="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Multimedia Integration</a:t>
            </a:r>
            <a:endParaRPr lang="en-US" sz="2200" dirty="0"/>
          </a:p>
        </p:txBody>
      </p:sp>
      <p:sp>
        <p:nvSpPr>
          <p:cNvPr id="9" name="Text 6"/>
          <p:cNvSpPr/>
          <p:nvPr/>
        </p:nvSpPr>
        <p:spPr>
          <a:xfrm>
            <a:off x="10390942" y="3092410"/>
            <a:ext cx="3257074" cy="138684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Incorporating images, videos, and other visual elements into my writing has improved engagement.</a:t>
            </a:r>
            <a:endParaRPr lang="en-US" sz="1700" dirty="0"/>
          </a:p>
        </p:txBody>
      </p:sp>
      <p:sp>
        <p:nvSpPr>
          <p:cNvPr id="10" name="Shape 7"/>
          <p:cNvSpPr/>
          <p:nvPr/>
        </p:nvSpPr>
        <p:spPr>
          <a:xfrm>
            <a:off x="6244709" y="4920020"/>
            <a:ext cx="3705463" cy="2321362"/>
          </a:xfrm>
          <a:prstGeom prst="roundRect">
            <a:avLst>
              <a:gd name="adj" fmla="val 3920"/>
            </a:avLst>
          </a:prstGeom>
          <a:solidFill>
            <a:srgbClr val="D5DCF6"/>
          </a:solidFill>
          <a:ln w="7620">
            <a:solidFill>
              <a:srgbClr val="BBC2DC"/>
            </a:solidFill>
            <a:prstDash val="solid"/>
          </a:ln>
        </p:spPr>
      </p:sp>
      <p:sp>
        <p:nvSpPr>
          <p:cNvPr id="11" name="Text 8"/>
          <p:cNvSpPr/>
          <p:nvPr/>
        </p:nvSpPr>
        <p:spPr>
          <a:xfrm>
            <a:off x="6468904" y="5144214"/>
            <a:ext cx="2850713" cy="356235"/>
          </a:xfrm>
          <a:prstGeom prst="rect">
            <a:avLst/>
          </a:prstGeom>
          <a:noFill/>
          <a:ln/>
        </p:spPr>
        <p:txBody>
          <a:bodyPr wrap="none" lIns="0" tIns="0" rIns="0" bIns="0" rtlCol="0" anchor="t"/>
          <a:lstStyle/>
          <a:p>
            <a:pPr marL="0" indent="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Audience Targeting</a:t>
            </a:r>
            <a:endParaRPr lang="en-US" sz="2200" dirty="0"/>
          </a:p>
        </p:txBody>
      </p:sp>
      <p:sp>
        <p:nvSpPr>
          <p:cNvPr id="12" name="Text 9"/>
          <p:cNvSpPr/>
          <p:nvPr/>
        </p:nvSpPr>
        <p:spPr>
          <a:xfrm>
            <a:off x="6468904" y="5630347"/>
            <a:ext cx="3257074" cy="138684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I've learned to tailor my content to specific audiences, ensuring it resonates with my readers.</a:t>
            </a:r>
            <a:endParaRPr lang="en-US" sz="1700" dirty="0"/>
          </a:p>
        </p:txBody>
      </p:sp>
      <p:sp>
        <p:nvSpPr>
          <p:cNvPr id="13" name="Shape 10"/>
          <p:cNvSpPr/>
          <p:nvPr/>
        </p:nvSpPr>
        <p:spPr>
          <a:xfrm>
            <a:off x="10166747" y="4920020"/>
            <a:ext cx="3705463" cy="2321362"/>
          </a:xfrm>
          <a:prstGeom prst="roundRect">
            <a:avLst>
              <a:gd name="adj" fmla="val 3920"/>
            </a:avLst>
          </a:prstGeom>
          <a:solidFill>
            <a:srgbClr val="D5DCF6"/>
          </a:solidFill>
          <a:ln w="7620">
            <a:solidFill>
              <a:srgbClr val="BBC2DC"/>
            </a:solidFill>
            <a:prstDash val="solid"/>
          </a:ln>
        </p:spPr>
      </p:sp>
      <p:sp>
        <p:nvSpPr>
          <p:cNvPr id="14" name="Text 11"/>
          <p:cNvSpPr/>
          <p:nvPr/>
        </p:nvSpPr>
        <p:spPr>
          <a:xfrm>
            <a:off x="10390942" y="5144214"/>
            <a:ext cx="2850713" cy="356235"/>
          </a:xfrm>
          <a:prstGeom prst="rect">
            <a:avLst/>
          </a:prstGeom>
          <a:noFill/>
          <a:ln/>
        </p:spPr>
        <p:txBody>
          <a:bodyPr wrap="none" lIns="0" tIns="0" rIns="0" bIns="0" rtlCol="0" anchor="t"/>
          <a:lstStyle/>
          <a:p>
            <a:pPr marL="0" indent="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Analytics Tracking</a:t>
            </a:r>
            <a:endParaRPr lang="en-US" sz="2200" dirty="0"/>
          </a:p>
        </p:txBody>
      </p:sp>
      <p:sp>
        <p:nvSpPr>
          <p:cNvPr id="15" name="Text 12"/>
          <p:cNvSpPr/>
          <p:nvPr/>
        </p:nvSpPr>
        <p:spPr>
          <a:xfrm>
            <a:off x="10390942" y="5630347"/>
            <a:ext cx="3257074" cy="138684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Analyzing content performance data has helped me refine my strategies and optimize my work.</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807857"/>
            <a:ext cx="8386882"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Positive Interactions with HR</a:t>
            </a:r>
            <a:endParaRPr lang="en-US" sz="4450" dirty="0"/>
          </a:p>
        </p:txBody>
      </p:sp>
      <p:pic>
        <p:nvPicPr>
          <p:cNvPr id="4" name="Image 1" descr="preencoded.png"/>
          <p:cNvPicPr>
            <a:picLocks noChangeAspect="1"/>
          </p:cNvPicPr>
          <p:nvPr/>
        </p:nvPicPr>
        <p:blipFill>
          <a:blip r:embed="rId4"/>
          <a:stretch>
            <a:fillRect/>
          </a:stretch>
        </p:blipFill>
        <p:spPr>
          <a:xfrm>
            <a:off x="758309" y="4845487"/>
            <a:ext cx="541615" cy="541615"/>
          </a:xfrm>
          <a:prstGeom prst="rect">
            <a:avLst/>
          </a:prstGeom>
        </p:spPr>
      </p:pic>
      <p:sp>
        <p:nvSpPr>
          <p:cNvPr id="5" name="Text 1"/>
          <p:cNvSpPr/>
          <p:nvPr/>
        </p:nvSpPr>
        <p:spPr>
          <a:xfrm>
            <a:off x="758309" y="5603677"/>
            <a:ext cx="3820120"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Collaborative Relationship</a:t>
            </a:r>
            <a:endParaRPr lang="en-US" sz="2200" dirty="0"/>
          </a:p>
        </p:txBody>
      </p:sp>
      <p:sp>
        <p:nvSpPr>
          <p:cNvPr id="6" name="Text 2"/>
          <p:cNvSpPr/>
          <p:nvPr/>
        </p:nvSpPr>
        <p:spPr>
          <a:xfrm>
            <a:off x="758309" y="6089809"/>
            <a:ext cx="4154567" cy="104013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The HR team has been incredibly supportive, fostering a positive and collaborative working environment.</a:t>
            </a:r>
            <a:endParaRPr lang="en-US" sz="1700" dirty="0"/>
          </a:p>
        </p:txBody>
      </p:sp>
      <p:pic>
        <p:nvPicPr>
          <p:cNvPr id="7" name="Image 2" descr="preencoded.png"/>
          <p:cNvPicPr>
            <a:picLocks noChangeAspect="1"/>
          </p:cNvPicPr>
          <p:nvPr/>
        </p:nvPicPr>
        <p:blipFill>
          <a:blip r:embed="rId5"/>
          <a:stretch>
            <a:fillRect/>
          </a:stretch>
        </p:blipFill>
        <p:spPr>
          <a:xfrm>
            <a:off x="5237798" y="4845487"/>
            <a:ext cx="541615" cy="541615"/>
          </a:xfrm>
          <a:prstGeom prst="rect">
            <a:avLst/>
          </a:prstGeom>
        </p:spPr>
      </p:pic>
      <p:sp>
        <p:nvSpPr>
          <p:cNvPr id="8" name="Text 3"/>
          <p:cNvSpPr/>
          <p:nvPr/>
        </p:nvSpPr>
        <p:spPr>
          <a:xfrm>
            <a:off x="5237798" y="5603677"/>
            <a:ext cx="3311366"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Constructive Feedback</a:t>
            </a:r>
            <a:endParaRPr lang="en-US" sz="2200" dirty="0"/>
          </a:p>
        </p:txBody>
      </p:sp>
      <p:sp>
        <p:nvSpPr>
          <p:cNvPr id="9" name="Text 4"/>
          <p:cNvSpPr/>
          <p:nvPr/>
        </p:nvSpPr>
        <p:spPr>
          <a:xfrm>
            <a:off x="5237798" y="6089809"/>
            <a:ext cx="4154686" cy="104013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They have provided valuable feedback and guidance to help me grow and improve my skills.</a:t>
            </a:r>
            <a:endParaRPr lang="en-US" sz="1700" dirty="0"/>
          </a:p>
        </p:txBody>
      </p:sp>
      <p:pic>
        <p:nvPicPr>
          <p:cNvPr id="10" name="Image 3" descr="preencoded.png"/>
          <p:cNvPicPr>
            <a:picLocks noChangeAspect="1"/>
          </p:cNvPicPr>
          <p:nvPr/>
        </p:nvPicPr>
        <p:blipFill>
          <a:blip r:embed="rId6"/>
          <a:stretch>
            <a:fillRect/>
          </a:stretch>
        </p:blipFill>
        <p:spPr>
          <a:xfrm>
            <a:off x="9717405" y="4845487"/>
            <a:ext cx="541615" cy="541615"/>
          </a:xfrm>
          <a:prstGeom prst="rect">
            <a:avLst/>
          </a:prstGeom>
        </p:spPr>
      </p:pic>
      <p:sp>
        <p:nvSpPr>
          <p:cNvPr id="11" name="Text 5"/>
          <p:cNvSpPr/>
          <p:nvPr/>
        </p:nvSpPr>
        <p:spPr>
          <a:xfrm>
            <a:off x="9717405" y="5603677"/>
            <a:ext cx="3742611"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Mentorship and Guidance</a:t>
            </a:r>
            <a:endParaRPr lang="en-US" sz="2200" dirty="0"/>
          </a:p>
        </p:txBody>
      </p:sp>
      <p:sp>
        <p:nvSpPr>
          <p:cNvPr id="12" name="Text 6"/>
          <p:cNvSpPr/>
          <p:nvPr/>
        </p:nvSpPr>
        <p:spPr>
          <a:xfrm>
            <a:off x="9717405" y="6089809"/>
            <a:ext cx="4154567" cy="104013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The HR team has been a valuable resource, offering mentorship and advice to navigate my internship.</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9258" y="738068"/>
            <a:ext cx="7685484" cy="1370647"/>
          </a:xfrm>
          <a:prstGeom prst="rect">
            <a:avLst/>
          </a:prstGeom>
          <a:noFill/>
          <a:ln/>
        </p:spPr>
        <p:txBody>
          <a:bodyPr wrap="square" lIns="0" tIns="0" rIns="0" bIns="0" rtlCol="0" anchor="t"/>
          <a:lstStyle/>
          <a:p>
            <a:pPr marL="0" indent="0">
              <a:lnSpc>
                <a:spcPts val="5350"/>
              </a:lnSpc>
              <a:buNone/>
            </a:pPr>
            <a:r>
              <a:rPr lang="en-US" sz="4300" dirty="0">
                <a:solidFill>
                  <a:srgbClr val="1F1E1E"/>
                </a:solidFill>
                <a:latin typeface="Alexandria Semi Bold" pitchFamily="34" charset="0"/>
                <a:ea typeface="Alexandria Semi Bold" pitchFamily="34" charset="-122"/>
                <a:cs typeface="Alexandria Semi Bold" pitchFamily="34" charset="-120"/>
              </a:rPr>
              <a:t>Guidance and Support at Every Step</a:t>
            </a:r>
            <a:endParaRPr lang="en-US" sz="4300" dirty="0"/>
          </a:p>
        </p:txBody>
      </p:sp>
      <p:sp>
        <p:nvSpPr>
          <p:cNvPr id="4" name="Shape 1"/>
          <p:cNvSpPr/>
          <p:nvPr/>
        </p:nvSpPr>
        <p:spPr>
          <a:xfrm>
            <a:off x="1030367" y="2421255"/>
            <a:ext cx="22860" cy="5070158"/>
          </a:xfrm>
          <a:prstGeom prst="roundRect">
            <a:avLst>
              <a:gd name="adj" fmla="val 382825"/>
            </a:avLst>
          </a:prstGeom>
          <a:solidFill>
            <a:srgbClr val="BBC2DC"/>
          </a:solidFill>
          <a:ln/>
        </p:spPr>
      </p:sp>
      <p:sp>
        <p:nvSpPr>
          <p:cNvPr id="5" name="Shape 2"/>
          <p:cNvSpPr/>
          <p:nvPr/>
        </p:nvSpPr>
        <p:spPr>
          <a:xfrm>
            <a:off x="1253311" y="2878455"/>
            <a:ext cx="729258" cy="22860"/>
          </a:xfrm>
          <a:prstGeom prst="roundRect">
            <a:avLst>
              <a:gd name="adj" fmla="val 382825"/>
            </a:avLst>
          </a:prstGeom>
          <a:solidFill>
            <a:srgbClr val="BBC2DC"/>
          </a:solidFill>
          <a:ln/>
        </p:spPr>
      </p:sp>
      <p:sp>
        <p:nvSpPr>
          <p:cNvPr id="6" name="Shape 3"/>
          <p:cNvSpPr/>
          <p:nvPr/>
        </p:nvSpPr>
        <p:spPr>
          <a:xfrm>
            <a:off x="807422" y="2655570"/>
            <a:ext cx="468749" cy="468749"/>
          </a:xfrm>
          <a:prstGeom prst="roundRect">
            <a:avLst>
              <a:gd name="adj" fmla="val 18670"/>
            </a:avLst>
          </a:prstGeom>
          <a:solidFill>
            <a:srgbClr val="D5DCF6"/>
          </a:solidFill>
          <a:ln w="7620">
            <a:solidFill>
              <a:srgbClr val="BBC2DC"/>
            </a:solidFill>
            <a:prstDash val="solid"/>
          </a:ln>
        </p:spPr>
      </p:sp>
      <p:sp>
        <p:nvSpPr>
          <p:cNvPr id="7" name="Text 4"/>
          <p:cNvSpPr/>
          <p:nvPr/>
        </p:nvSpPr>
        <p:spPr>
          <a:xfrm>
            <a:off x="977086" y="2725460"/>
            <a:ext cx="129302" cy="328970"/>
          </a:xfrm>
          <a:prstGeom prst="rect">
            <a:avLst/>
          </a:prstGeom>
          <a:noFill/>
          <a:ln/>
        </p:spPr>
        <p:txBody>
          <a:bodyPr wrap="none" lIns="0" tIns="0" rIns="0" bIns="0" rtlCol="0" anchor="t"/>
          <a:lstStyle/>
          <a:p>
            <a:pPr marL="0" indent="0" algn="ctr">
              <a:lnSpc>
                <a:spcPts val="2550"/>
              </a:lnSpc>
              <a:buNone/>
            </a:pPr>
            <a:r>
              <a:rPr lang="en-US" sz="2550" dirty="0">
                <a:solidFill>
                  <a:srgbClr val="3B3535"/>
                </a:solidFill>
                <a:latin typeface="Alexandria Semi Bold" pitchFamily="34" charset="0"/>
                <a:ea typeface="Alexandria Semi Bold" pitchFamily="34" charset="-122"/>
                <a:cs typeface="Alexandria Semi Bold" pitchFamily="34" charset="-120"/>
              </a:rPr>
              <a:t>1</a:t>
            </a:r>
            <a:endParaRPr lang="en-US" sz="2550" dirty="0"/>
          </a:p>
        </p:txBody>
      </p:sp>
      <p:sp>
        <p:nvSpPr>
          <p:cNvPr id="8" name="Text 5"/>
          <p:cNvSpPr/>
          <p:nvPr/>
        </p:nvSpPr>
        <p:spPr>
          <a:xfrm>
            <a:off x="2187773" y="2629614"/>
            <a:ext cx="2741652" cy="342662"/>
          </a:xfrm>
          <a:prstGeom prst="rect">
            <a:avLst/>
          </a:prstGeom>
          <a:noFill/>
          <a:ln/>
        </p:spPr>
        <p:txBody>
          <a:bodyPr wrap="none" lIns="0" tIns="0" rIns="0" bIns="0" rtlCol="0" anchor="t"/>
          <a:lstStyle/>
          <a:p>
            <a:pPr marL="0" indent="0" algn="l">
              <a:lnSpc>
                <a:spcPts val="2650"/>
              </a:lnSpc>
              <a:buNone/>
            </a:pPr>
            <a:r>
              <a:rPr lang="en-US" sz="2150" dirty="0">
                <a:solidFill>
                  <a:srgbClr val="3B3535"/>
                </a:solidFill>
                <a:latin typeface="Alexandria Semi Bold" pitchFamily="34" charset="0"/>
                <a:ea typeface="Alexandria Semi Bold" pitchFamily="34" charset="-122"/>
                <a:cs typeface="Alexandria Semi Bold" pitchFamily="34" charset="-120"/>
              </a:rPr>
              <a:t>Onboarding</a:t>
            </a:r>
            <a:endParaRPr lang="en-US" sz="2150" dirty="0"/>
          </a:p>
        </p:txBody>
      </p:sp>
      <p:sp>
        <p:nvSpPr>
          <p:cNvPr id="9" name="Text 6"/>
          <p:cNvSpPr/>
          <p:nvPr/>
        </p:nvSpPr>
        <p:spPr>
          <a:xfrm>
            <a:off x="2187773" y="3097292"/>
            <a:ext cx="6226969" cy="666750"/>
          </a:xfrm>
          <a:prstGeom prst="rect">
            <a:avLst/>
          </a:prstGeom>
          <a:noFill/>
          <a:ln/>
        </p:spPr>
        <p:txBody>
          <a:bodyPr wrap="square" lIns="0" tIns="0" rIns="0" bIns="0" rtlCol="0" anchor="t"/>
          <a:lstStyle/>
          <a:p>
            <a:pPr marL="0" indent="0" algn="l">
              <a:lnSpc>
                <a:spcPts val="2600"/>
              </a:lnSpc>
              <a:buNone/>
            </a:pPr>
            <a:r>
              <a:rPr lang="en-US" sz="1600" dirty="0">
                <a:solidFill>
                  <a:srgbClr val="3B3535"/>
                </a:solidFill>
                <a:latin typeface="Sora Light" pitchFamily="34" charset="0"/>
                <a:ea typeface="Sora Light" pitchFamily="34" charset="-122"/>
                <a:cs typeface="Sora Light" pitchFamily="34" charset="-120"/>
              </a:rPr>
              <a:t>The HR team provided a comprehensive onboarding process to help me acclimate to the company and my role.</a:t>
            </a:r>
            <a:endParaRPr lang="en-US" sz="1600" dirty="0"/>
          </a:p>
        </p:txBody>
      </p:sp>
      <p:sp>
        <p:nvSpPr>
          <p:cNvPr id="10" name="Shape 7"/>
          <p:cNvSpPr/>
          <p:nvPr/>
        </p:nvSpPr>
        <p:spPr>
          <a:xfrm>
            <a:off x="1253311" y="4637961"/>
            <a:ext cx="729258" cy="22860"/>
          </a:xfrm>
          <a:prstGeom prst="roundRect">
            <a:avLst>
              <a:gd name="adj" fmla="val 382825"/>
            </a:avLst>
          </a:prstGeom>
          <a:solidFill>
            <a:srgbClr val="BBC2DC"/>
          </a:solidFill>
          <a:ln/>
        </p:spPr>
      </p:sp>
      <p:sp>
        <p:nvSpPr>
          <p:cNvPr id="11" name="Shape 8"/>
          <p:cNvSpPr/>
          <p:nvPr/>
        </p:nvSpPr>
        <p:spPr>
          <a:xfrm>
            <a:off x="807422" y="4415076"/>
            <a:ext cx="468749" cy="468749"/>
          </a:xfrm>
          <a:prstGeom prst="roundRect">
            <a:avLst>
              <a:gd name="adj" fmla="val 18670"/>
            </a:avLst>
          </a:prstGeom>
          <a:solidFill>
            <a:srgbClr val="D5DCF6"/>
          </a:solidFill>
          <a:ln w="7620">
            <a:solidFill>
              <a:srgbClr val="BBC2DC"/>
            </a:solidFill>
            <a:prstDash val="solid"/>
          </a:ln>
        </p:spPr>
      </p:sp>
      <p:sp>
        <p:nvSpPr>
          <p:cNvPr id="12" name="Text 9"/>
          <p:cNvSpPr/>
          <p:nvPr/>
        </p:nvSpPr>
        <p:spPr>
          <a:xfrm>
            <a:off x="943630" y="4484965"/>
            <a:ext cx="196334" cy="328970"/>
          </a:xfrm>
          <a:prstGeom prst="rect">
            <a:avLst/>
          </a:prstGeom>
          <a:noFill/>
          <a:ln/>
        </p:spPr>
        <p:txBody>
          <a:bodyPr wrap="none" lIns="0" tIns="0" rIns="0" bIns="0" rtlCol="0" anchor="t"/>
          <a:lstStyle/>
          <a:p>
            <a:pPr marL="0" indent="0" algn="ctr">
              <a:lnSpc>
                <a:spcPts val="2550"/>
              </a:lnSpc>
              <a:buNone/>
            </a:pPr>
            <a:r>
              <a:rPr lang="en-US" sz="2550" dirty="0">
                <a:solidFill>
                  <a:srgbClr val="3B3535"/>
                </a:solidFill>
                <a:latin typeface="Alexandria Semi Bold" pitchFamily="34" charset="0"/>
                <a:ea typeface="Alexandria Semi Bold" pitchFamily="34" charset="-122"/>
                <a:cs typeface="Alexandria Semi Bold" pitchFamily="34" charset="-120"/>
              </a:rPr>
              <a:t>2</a:t>
            </a:r>
            <a:endParaRPr lang="en-US" sz="2550" dirty="0"/>
          </a:p>
        </p:txBody>
      </p:sp>
      <p:sp>
        <p:nvSpPr>
          <p:cNvPr id="13" name="Text 10"/>
          <p:cNvSpPr/>
          <p:nvPr/>
        </p:nvSpPr>
        <p:spPr>
          <a:xfrm>
            <a:off x="2187773" y="4389120"/>
            <a:ext cx="2741652" cy="342662"/>
          </a:xfrm>
          <a:prstGeom prst="rect">
            <a:avLst/>
          </a:prstGeom>
          <a:noFill/>
          <a:ln/>
        </p:spPr>
        <p:txBody>
          <a:bodyPr wrap="none" lIns="0" tIns="0" rIns="0" bIns="0" rtlCol="0" anchor="t"/>
          <a:lstStyle/>
          <a:p>
            <a:pPr marL="0" indent="0" algn="l">
              <a:lnSpc>
                <a:spcPts val="2650"/>
              </a:lnSpc>
              <a:buNone/>
            </a:pPr>
            <a:r>
              <a:rPr lang="en-US" sz="2150" dirty="0">
                <a:solidFill>
                  <a:srgbClr val="3B3535"/>
                </a:solidFill>
                <a:latin typeface="Alexandria Semi Bold" pitchFamily="34" charset="0"/>
                <a:ea typeface="Alexandria Semi Bold" pitchFamily="34" charset="-122"/>
                <a:cs typeface="Alexandria Semi Bold" pitchFamily="34" charset="-120"/>
              </a:rPr>
              <a:t>Ongoing Feedback</a:t>
            </a:r>
            <a:endParaRPr lang="en-US" sz="2150" dirty="0"/>
          </a:p>
        </p:txBody>
      </p:sp>
      <p:sp>
        <p:nvSpPr>
          <p:cNvPr id="14" name="Text 11"/>
          <p:cNvSpPr/>
          <p:nvPr/>
        </p:nvSpPr>
        <p:spPr>
          <a:xfrm>
            <a:off x="2187773" y="4856798"/>
            <a:ext cx="6226969" cy="666750"/>
          </a:xfrm>
          <a:prstGeom prst="rect">
            <a:avLst/>
          </a:prstGeom>
          <a:noFill/>
          <a:ln/>
        </p:spPr>
        <p:txBody>
          <a:bodyPr wrap="square" lIns="0" tIns="0" rIns="0" bIns="0" rtlCol="0" anchor="t"/>
          <a:lstStyle/>
          <a:p>
            <a:pPr marL="0" indent="0" algn="l">
              <a:lnSpc>
                <a:spcPts val="2600"/>
              </a:lnSpc>
              <a:buNone/>
            </a:pPr>
            <a:r>
              <a:rPr lang="en-US" sz="1600" dirty="0">
                <a:solidFill>
                  <a:srgbClr val="3B3535"/>
                </a:solidFill>
                <a:latin typeface="Sora Light" pitchFamily="34" charset="0"/>
                <a:ea typeface="Sora Light" pitchFamily="34" charset="-122"/>
                <a:cs typeface="Sora Light" pitchFamily="34" charset="-120"/>
              </a:rPr>
              <a:t>Regular check-ins and feedback sessions have allowed me to continuously improve and refine my work.</a:t>
            </a:r>
            <a:endParaRPr lang="en-US" sz="1600" dirty="0"/>
          </a:p>
        </p:txBody>
      </p:sp>
      <p:sp>
        <p:nvSpPr>
          <p:cNvPr id="15" name="Shape 12"/>
          <p:cNvSpPr/>
          <p:nvPr/>
        </p:nvSpPr>
        <p:spPr>
          <a:xfrm>
            <a:off x="1253311" y="6397466"/>
            <a:ext cx="729258" cy="22860"/>
          </a:xfrm>
          <a:prstGeom prst="roundRect">
            <a:avLst>
              <a:gd name="adj" fmla="val 382825"/>
            </a:avLst>
          </a:prstGeom>
          <a:solidFill>
            <a:srgbClr val="BBC2DC"/>
          </a:solidFill>
          <a:ln/>
        </p:spPr>
      </p:sp>
      <p:sp>
        <p:nvSpPr>
          <p:cNvPr id="16" name="Shape 13"/>
          <p:cNvSpPr/>
          <p:nvPr/>
        </p:nvSpPr>
        <p:spPr>
          <a:xfrm>
            <a:off x="807422" y="6174581"/>
            <a:ext cx="468749" cy="468749"/>
          </a:xfrm>
          <a:prstGeom prst="roundRect">
            <a:avLst>
              <a:gd name="adj" fmla="val 18670"/>
            </a:avLst>
          </a:prstGeom>
          <a:solidFill>
            <a:srgbClr val="D5DCF6"/>
          </a:solidFill>
          <a:ln w="7620">
            <a:solidFill>
              <a:srgbClr val="BBC2DC"/>
            </a:solidFill>
            <a:prstDash val="solid"/>
          </a:ln>
        </p:spPr>
      </p:sp>
      <p:sp>
        <p:nvSpPr>
          <p:cNvPr id="17" name="Text 14"/>
          <p:cNvSpPr/>
          <p:nvPr/>
        </p:nvSpPr>
        <p:spPr>
          <a:xfrm>
            <a:off x="943392" y="6244471"/>
            <a:ext cx="196691" cy="328970"/>
          </a:xfrm>
          <a:prstGeom prst="rect">
            <a:avLst/>
          </a:prstGeom>
          <a:noFill/>
          <a:ln/>
        </p:spPr>
        <p:txBody>
          <a:bodyPr wrap="none" lIns="0" tIns="0" rIns="0" bIns="0" rtlCol="0" anchor="t"/>
          <a:lstStyle/>
          <a:p>
            <a:pPr marL="0" indent="0" algn="ctr">
              <a:lnSpc>
                <a:spcPts val="2550"/>
              </a:lnSpc>
              <a:buNone/>
            </a:pPr>
            <a:r>
              <a:rPr lang="en-US" sz="2550" dirty="0">
                <a:solidFill>
                  <a:srgbClr val="3B3535"/>
                </a:solidFill>
                <a:latin typeface="Alexandria Semi Bold" pitchFamily="34" charset="0"/>
                <a:ea typeface="Alexandria Semi Bold" pitchFamily="34" charset="-122"/>
                <a:cs typeface="Alexandria Semi Bold" pitchFamily="34" charset="-120"/>
              </a:rPr>
              <a:t>3</a:t>
            </a:r>
            <a:endParaRPr lang="en-US" sz="2550" dirty="0"/>
          </a:p>
        </p:txBody>
      </p:sp>
      <p:sp>
        <p:nvSpPr>
          <p:cNvPr id="18" name="Text 15"/>
          <p:cNvSpPr/>
          <p:nvPr/>
        </p:nvSpPr>
        <p:spPr>
          <a:xfrm>
            <a:off x="2187773" y="6148626"/>
            <a:ext cx="2857857" cy="342662"/>
          </a:xfrm>
          <a:prstGeom prst="rect">
            <a:avLst/>
          </a:prstGeom>
          <a:noFill/>
          <a:ln/>
        </p:spPr>
        <p:txBody>
          <a:bodyPr wrap="none" lIns="0" tIns="0" rIns="0" bIns="0" rtlCol="0" anchor="t"/>
          <a:lstStyle/>
          <a:p>
            <a:pPr marL="0" indent="0" algn="l">
              <a:lnSpc>
                <a:spcPts val="2650"/>
              </a:lnSpc>
              <a:buNone/>
            </a:pPr>
            <a:r>
              <a:rPr lang="en-US" sz="2150" dirty="0">
                <a:solidFill>
                  <a:srgbClr val="3B3535"/>
                </a:solidFill>
                <a:latin typeface="Alexandria Semi Bold" pitchFamily="34" charset="0"/>
                <a:ea typeface="Alexandria Semi Bold" pitchFamily="34" charset="-122"/>
                <a:cs typeface="Alexandria Semi Bold" pitchFamily="34" charset="-120"/>
              </a:rPr>
              <a:t>Career Development</a:t>
            </a:r>
            <a:endParaRPr lang="en-US" sz="2150" dirty="0"/>
          </a:p>
        </p:txBody>
      </p:sp>
      <p:sp>
        <p:nvSpPr>
          <p:cNvPr id="19" name="Text 16"/>
          <p:cNvSpPr/>
          <p:nvPr/>
        </p:nvSpPr>
        <p:spPr>
          <a:xfrm>
            <a:off x="2187773" y="6616303"/>
            <a:ext cx="6226969" cy="666750"/>
          </a:xfrm>
          <a:prstGeom prst="rect">
            <a:avLst/>
          </a:prstGeom>
          <a:noFill/>
          <a:ln/>
        </p:spPr>
        <p:txBody>
          <a:bodyPr wrap="square" lIns="0" tIns="0" rIns="0" bIns="0" rtlCol="0" anchor="t"/>
          <a:lstStyle/>
          <a:p>
            <a:pPr marL="0" indent="0" algn="l">
              <a:lnSpc>
                <a:spcPts val="2600"/>
              </a:lnSpc>
              <a:buNone/>
            </a:pPr>
            <a:r>
              <a:rPr lang="en-US" sz="1600" dirty="0">
                <a:solidFill>
                  <a:srgbClr val="3B3535"/>
                </a:solidFill>
                <a:latin typeface="Sora Light" pitchFamily="34" charset="0"/>
                <a:ea typeface="Sora Light" pitchFamily="34" charset="-122"/>
                <a:cs typeface="Sora Light" pitchFamily="34" charset="-120"/>
              </a:rPr>
              <a:t>The HR team has offered guidance and resources to help me plan for my future career growth.</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639842"/>
            <a:ext cx="7627382" cy="1425416"/>
          </a:xfrm>
          <a:prstGeom prst="rect">
            <a:avLst/>
          </a:prstGeom>
          <a:noFill/>
          <a:ln/>
        </p:spPr>
        <p:txBody>
          <a:bodyPr wrap="square" lIns="0" tIns="0" rIns="0" bIns="0" rtlCol="0" anchor="t"/>
          <a:lstStyle/>
          <a:p>
            <a:pPr marL="0" indent="0">
              <a:lnSpc>
                <a:spcPts val="5600"/>
              </a:lnSpc>
              <a:buNone/>
            </a:pPr>
            <a:r>
              <a:rPr lang="en-US" sz="4450" dirty="0"/>
              <a:t>Project</a:t>
            </a:r>
          </a:p>
        </p:txBody>
      </p:sp>
      <p:pic>
        <p:nvPicPr>
          <p:cNvPr id="4" name="Image 1" descr="preencoded.png"/>
          <p:cNvPicPr>
            <a:picLocks noChangeAspect="1"/>
          </p:cNvPicPr>
          <p:nvPr/>
        </p:nvPicPr>
        <p:blipFill>
          <a:blip r:embed="rId4"/>
          <a:stretch>
            <a:fillRect/>
          </a:stretch>
        </p:blipFill>
        <p:spPr>
          <a:xfrm>
            <a:off x="6244709" y="2390180"/>
            <a:ext cx="1083231" cy="1733193"/>
          </a:xfrm>
          <a:prstGeom prst="rect">
            <a:avLst/>
          </a:prstGeom>
        </p:spPr>
      </p:pic>
      <p:sp>
        <p:nvSpPr>
          <p:cNvPr id="5" name="Text 1"/>
          <p:cNvSpPr/>
          <p:nvPr/>
        </p:nvSpPr>
        <p:spPr>
          <a:xfrm>
            <a:off x="7652861" y="2606754"/>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TripXL Projects </a:t>
            </a:r>
            <a:endParaRPr lang="en-US" sz="2200" dirty="0"/>
          </a:p>
        </p:txBody>
      </p:sp>
      <p:sp>
        <p:nvSpPr>
          <p:cNvPr id="6" name="Text 2"/>
          <p:cNvSpPr/>
          <p:nvPr/>
        </p:nvSpPr>
        <p:spPr>
          <a:xfrm>
            <a:off x="7652861" y="3092887"/>
            <a:ext cx="6219230" cy="69342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I have worked on many projects related to temples, waterfalls, hill station in which I got a chance to Learn more tools related to AI , Grammer and many more help me do my work more efficiently.</a:t>
            </a:r>
            <a:endParaRPr lang="en-US" sz="1700" dirty="0"/>
          </a:p>
        </p:txBody>
      </p:sp>
      <p:pic>
        <p:nvPicPr>
          <p:cNvPr id="7" name="Image 2" descr="preencoded.png"/>
          <p:cNvPicPr>
            <a:picLocks noChangeAspect="1"/>
          </p:cNvPicPr>
          <p:nvPr/>
        </p:nvPicPr>
        <p:blipFill>
          <a:blip r:embed="rId5"/>
          <a:stretch>
            <a:fillRect/>
          </a:stretch>
        </p:blipFill>
        <p:spPr>
          <a:xfrm>
            <a:off x="6244709" y="4123372"/>
            <a:ext cx="1083231" cy="1733193"/>
          </a:xfrm>
          <a:prstGeom prst="rect">
            <a:avLst/>
          </a:prstGeom>
        </p:spPr>
      </p:pic>
      <p:sp>
        <p:nvSpPr>
          <p:cNvPr id="8" name="Text 3"/>
          <p:cNvSpPr/>
          <p:nvPr/>
        </p:nvSpPr>
        <p:spPr>
          <a:xfrm>
            <a:off x="7652861" y="4339947"/>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Number of projects</a:t>
            </a:r>
            <a:endParaRPr lang="en-US" sz="2200" dirty="0"/>
          </a:p>
        </p:txBody>
      </p:sp>
      <p:sp>
        <p:nvSpPr>
          <p:cNvPr id="9" name="Text 4"/>
          <p:cNvSpPr/>
          <p:nvPr/>
        </p:nvSpPr>
        <p:spPr>
          <a:xfrm>
            <a:off x="7652861" y="4826079"/>
            <a:ext cx="6219230" cy="69342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I Have worked on 35 projects one of them give me an opportunity to work on LinkedIn posts Day by Day I am getting chance to explore more and more different fields.</a:t>
            </a:r>
            <a:endParaRPr lang="en-US" sz="1700" dirty="0"/>
          </a:p>
        </p:txBody>
      </p:sp>
      <p:pic>
        <p:nvPicPr>
          <p:cNvPr id="10" name="Image 3" descr="preencoded.png"/>
          <p:cNvPicPr>
            <a:picLocks noChangeAspect="1"/>
          </p:cNvPicPr>
          <p:nvPr/>
        </p:nvPicPr>
        <p:blipFill>
          <a:blip r:embed="rId6"/>
          <a:stretch>
            <a:fillRect/>
          </a:stretch>
        </p:blipFill>
        <p:spPr>
          <a:xfrm>
            <a:off x="6244709" y="5856565"/>
            <a:ext cx="1083231" cy="1733193"/>
          </a:xfrm>
          <a:prstGeom prst="rect">
            <a:avLst/>
          </a:prstGeom>
        </p:spPr>
      </p:pic>
      <p:sp>
        <p:nvSpPr>
          <p:cNvPr id="11" name="Text 5"/>
          <p:cNvSpPr/>
          <p:nvPr/>
        </p:nvSpPr>
        <p:spPr>
          <a:xfrm>
            <a:off x="7652861" y="607314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Word count</a:t>
            </a:r>
            <a:endParaRPr lang="en-US" sz="2200" dirty="0"/>
          </a:p>
        </p:txBody>
      </p:sp>
      <p:sp>
        <p:nvSpPr>
          <p:cNvPr id="12" name="Text 6"/>
          <p:cNvSpPr/>
          <p:nvPr/>
        </p:nvSpPr>
        <p:spPr>
          <a:xfrm>
            <a:off x="7652861" y="6559272"/>
            <a:ext cx="6219230" cy="693420"/>
          </a:xfrm>
          <a:prstGeom prst="rect">
            <a:avLst/>
          </a:prstGeom>
          <a:noFill/>
          <a:ln/>
        </p:spPr>
        <p:txBody>
          <a:bodyPr wrap="square" lIns="0" tIns="0" rIns="0" bIns="0" rtlCol="0" anchor="t"/>
          <a:lstStyle/>
          <a:p>
            <a:pPr marL="0" indent="0" algn="l">
              <a:lnSpc>
                <a:spcPts val="2700"/>
              </a:lnSpc>
              <a:buNone/>
            </a:pPr>
            <a:r>
              <a:rPr lang="en-US" sz="1700" dirty="0"/>
              <a:t>In these 20 day I have written almost 54,500 words. I think I will get more opportunities to explore more fields apart from the content writing field.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76192"/>
          </a:xfrm>
          <a:prstGeom prst="rect">
            <a:avLst/>
          </a:prstGeom>
        </p:spPr>
      </p:pic>
      <p:sp>
        <p:nvSpPr>
          <p:cNvPr id="3" name="Text 0"/>
          <p:cNvSpPr/>
          <p:nvPr/>
        </p:nvSpPr>
        <p:spPr>
          <a:xfrm>
            <a:off x="758309" y="3678793"/>
            <a:ext cx="8905161"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Key Takeaways and Next Steps</a:t>
            </a:r>
            <a:endParaRPr lang="en-US" sz="4450" dirty="0"/>
          </a:p>
        </p:txBody>
      </p:sp>
      <p:sp>
        <p:nvSpPr>
          <p:cNvPr id="4" name="Shape 1"/>
          <p:cNvSpPr/>
          <p:nvPr/>
        </p:nvSpPr>
        <p:spPr>
          <a:xfrm>
            <a:off x="758309" y="4716423"/>
            <a:ext cx="13113782" cy="1605439"/>
          </a:xfrm>
          <a:prstGeom prst="roundRect">
            <a:avLst>
              <a:gd name="adj" fmla="val 5668"/>
            </a:avLst>
          </a:prstGeom>
          <a:noFill/>
          <a:ln w="7620">
            <a:solidFill>
              <a:srgbClr val="000000">
                <a:alpha val="8000"/>
              </a:srgbClr>
            </a:solidFill>
            <a:prstDash val="solid"/>
          </a:ln>
        </p:spPr>
      </p:sp>
      <p:sp>
        <p:nvSpPr>
          <p:cNvPr id="5" name="Shape 2"/>
          <p:cNvSpPr/>
          <p:nvPr/>
        </p:nvSpPr>
        <p:spPr>
          <a:xfrm>
            <a:off x="765929" y="4724043"/>
            <a:ext cx="13098542" cy="621744"/>
          </a:xfrm>
          <a:prstGeom prst="rect">
            <a:avLst/>
          </a:prstGeom>
          <a:solidFill>
            <a:srgbClr val="FFFFFF">
              <a:alpha val="4000"/>
            </a:srgbClr>
          </a:solidFill>
          <a:ln/>
        </p:spPr>
      </p:sp>
      <p:sp>
        <p:nvSpPr>
          <p:cNvPr id="6" name="Text 3"/>
          <p:cNvSpPr/>
          <p:nvPr/>
        </p:nvSpPr>
        <p:spPr>
          <a:xfrm>
            <a:off x="982742" y="4861560"/>
            <a:ext cx="283761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Integrated AI Tools</a:t>
            </a:r>
            <a:endParaRPr lang="en-US" sz="1700" dirty="0"/>
          </a:p>
        </p:txBody>
      </p:sp>
      <p:sp>
        <p:nvSpPr>
          <p:cNvPr id="7" name="Text 4"/>
          <p:cNvSpPr/>
          <p:nvPr/>
        </p:nvSpPr>
        <p:spPr>
          <a:xfrm>
            <a:off x="4261128" y="4861560"/>
            <a:ext cx="283380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Streamlined Workflows</a:t>
            </a:r>
            <a:endParaRPr lang="en-US" sz="1700" dirty="0"/>
          </a:p>
        </p:txBody>
      </p:sp>
      <p:sp>
        <p:nvSpPr>
          <p:cNvPr id="8" name="Text 5"/>
          <p:cNvSpPr/>
          <p:nvPr/>
        </p:nvSpPr>
        <p:spPr>
          <a:xfrm>
            <a:off x="7535704" y="4861560"/>
            <a:ext cx="283380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Expanded Skillset</a:t>
            </a:r>
            <a:endParaRPr lang="en-US" sz="1700" dirty="0"/>
          </a:p>
        </p:txBody>
      </p:sp>
      <p:sp>
        <p:nvSpPr>
          <p:cNvPr id="9" name="Text 6"/>
          <p:cNvSpPr/>
          <p:nvPr/>
        </p:nvSpPr>
        <p:spPr>
          <a:xfrm>
            <a:off x="10810280" y="4861560"/>
            <a:ext cx="283761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Positive Relationships</a:t>
            </a:r>
            <a:endParaRPr lang="en-US" sz="1700" dirty="0"/>
          </a:p>
        </p:txBody>
      </p:sp>
      <p:sp>
        <p:nvSpPr>
          <p:cNvPr id="10" name="Shape 7"/>
          <p:cNvSpPr/>
          <p:nvPr/>
        </p:nvSpPr>
        <p:spPr>
          <a:xfrm>
            <a:off x="549355" y="5353408"/>
            <a:ext cx="13098542" cy="968454"/>
          </a:xfrm>
          <a:prstGeom prst="rect">
            <a:avLst/>
          </a:prstGeom>
          <a:solidFill>
            <a:srgbClr val="000000">
              <a:alpha val="4000"/>
            </a:srgbClr>
          </a:solidFill>
          <a:ln/>
        </p:spPr>
        <p:txBody>
          <a:bodyPr/>
          <a:lstStyle/>
          <a:p>
            <a:endParaRPr lang="en-IN" dirty="0"/>
          </a:p>
        </p:txBody>
      </p:sp>
      <p:sp>
        <p:nvSpPr>
          <p:cNvPr id="11" name="Text 8"/>
          <p:cNvSpPr/>
          <p:nvPr/>
        </p:nvSpPr>
        <p:spPr>
          <a:xfrm>
            <a:off x="982742" y="5483304"/>
            <a:ext cx="283761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Improved Productivity</a:t>
            </a:r>
            <a:endParaRPr lang="en-US" sz="1700" dirty="0"/>
          </a:p>
        </p:txBody>
      </p:sp>
      <p:sp>
        <p:nvSpPr>
          <p:cNvPr id="12" name="Text 9"/>
          <p:cNvSpPr/>
          <p:nvPr/>
        </p:nvSpPr>
        <p:spPr>
          <a:xfrm>
            <a:off x="5210889" y="5483304"/>
            <a:ext cx="283380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Enhanced Efficiency</a:t>
            </a:r>
            <a:endParaRPr lang="en-US" sz="1700" dirty="0"/>
          </a:p>
        </p:txBody>
      </p:sp>
      <p:sp>
        <p:nvSpPr>
          <p:cNvPr id="14" name="Text 11"/>
          <p:cNvSpPr/>
          <p:nvPr/>
        </p:nvSpPr>
        <p:spPr>
          <a:xfrm>
            <a:off x="9097573" y="5498545"/>
            <a:ext cx="2837617"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Meaningful Connections</a:t>
            </a:r>
            <a:endParaRPr lang="en-US" sz="1700" dirty="0"/>
          </a:p>
        </p:txBody>
      </p:sp>
      <p:sp>
        <p:nvSpPr>
          <p:cNvPr id="15" name="Text 12"/>
          <p:cNvSpPr/>
          <p:nvPr/>
        </p:nvSpPr>
        <p:spPr>
          <a:xfrm>
            <a:off x="758309" y="6565583"/>
            <a:ext cx="13113782" cy="69342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As I look towards the future, I am excited to apply the valuable lessons I've learned and continue growing as a content writer. This internship has been a transformative experience, and I'm eager to take on new challenges and opportunities.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547</Words>
  <Application>Microsoft Office PowerPoint</Application>
  <PresentationFormat>Custom</PresentationFormat>
  <Paragraphs>70</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Alexandria Semi Bold</vt:lpstr>
      <vt:lpstr>Arial</vt:lpstr>
      <vt:lpstr>Sora Light</vt:lpstr>
      <vt:lpstr>Sora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Maninder Singh</cp:lastModifiedBy>
  <cp:revision>4</cp:revision>
  <dcterms:created xsi:type="dcterms:W3CDTF">2024-11-05T08:27:28Z</dcterms:created>
  <dcterms:modified xsi:type="dcterms:W3CDTF">2024-12-10T07:04:04Z</dcterms:modified>
</cp:coreProperties>
</file>